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6" r:id="rId6"/>
    <p:sldId id="267" r:id="rId7"/>
    <p:sldId id="268" r:id="rId8"/>
    <p:sldId id="270" r:id="rId9"/>
    <p:sldId id="271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10E-F502-4820-B57A-115212F917C1}" type="datetimeFigureOut">
              <a:rPr lang="es-MX" smtClean="0"/>
              <a:pPr/>
              <a:t>29/10/2013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10E-F502-4820-B57A-115212F917C1}" type="datetimeFigureOut">
              <a:rPr lang="es-MX" smtClean="0"/>
              <a:pPr/>
              <a:t>29/10/2013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10E-F502-4820-B57A-115212F917C1}" type="datetimeFigureOut">
              <a:rPr lang="es-MX" smtClean="0"/>
              <a:pPr/>
              <a:t>29/10/2013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10E-F502-4820-B57A-115212F917C1}" type="datetimeFigureOut">
              <a:rPr lang="es-MX" smtClean="0"/>
              <a:pPr/>
              <a:t>29/10/2013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10E-F502-4820-B57A-115212F917C1}" type="datetimeFigureOut">
              <a:rPr lang="es-MX" smtClean="0"/>
              <a:pPr/>
              <a:t>29/10/2013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10E-F502-4820-B57A-115212F917C1}" type="datetimeFigureOut">
              <a:rPr lang="es-MX" smtClean="0"/>
              <a:pPr/>
              <a:t>29/10/2013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10E-F502-4820-B57A-115212F917C1}" type="datetimeFigureOut">
              <a:rPr lang="es-MX" smtClean="0"/>
              <a:pPr/>
              <a:t>29/10/2013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10E-F502-4820-B57A-115212F917C1}" type="datetimeFigureOut">
              <a:rPr lang="es-MX" smtClean="0"/>
              <a:pPr/>
              <a:t>29/10/2013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10E-F502-4820-B57A-115212F917C1}" type="datetimeFigureOut">
              <a:rPr lang="es-MX" smtClean="0"/>
              <a:pPr/>
              <a:t>29/10/2013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10E-F502-4820-B57A-115212F917C1}" type="datetimeFigureOut">
              <a:rPr lang="es-MX" smtClean="0"/>
              <a:pPr/>
              <a:t>29/10/2013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10E-F502-4820-B57A-115212F917C1}" type="datetimeFigureOut">
              <a:rPr lang="es-MX" smtClean="0"/>
              <a:pPr/>
              <a:t>29/10/2013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4C10E-F502-4820-B57A-115212F917C1}" type="datetimeFigureOut">
              <a:rPr lang="es-MX" smtClean="0"/>
              <a:pPr/>
              <a:t>29/10/2013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99761-F1E8-4B17-BA47-D494350D5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1628800"/>
            <a:ext cx="7704856" cy="316835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s-MX" dirty="0" smtClean="0">
                <a:solidFill>
                  <a:schemeClr val="tx1"/>
                </a:solidFill>
              </a:rPr>
              <a:t>Área Académica: Informática</a:t>
            </a:r>
          </a:p>
          <a:p>
            <a:pPr algn="l"/>
            <a:endParaRPr lang="es-MX" dirty="0" smtClean="0">
              <a:solidFill>
                <a:schemeClr val="tx1"/>
              </a:solidFill>
            </a:endParaRPr>
          </a:p>
          <a:p>
            <a:pPr lvl="0" algn="l"/>
            <a:r>
              <a:rPr lang="es-MX" dirty="0" smtClean="0">
                <a:solidFill>
                  <a:schemeClr val="tx1"/>
                </a:solidFill>
              </a:rPr>
              <a:t>Unidad I. Hoja Electrónica</a:t>
            </a:r>
          </a:p>
          <a:p>
            <a:pPr lvl="0" algn="l"/>
            <a:r>
              <a:rPr lang="es-MX" dirty="0" smtClean="0">
                <a:solidFill>
                  <a:schemeClr val="tx1"/>
                </a:solidFill>
              </a:rPr>
              <a:t>Tema: Introducción y edición de datos (1ra. parte)</a:t>
            </a:r>
          </a:p>
          <a:p>
            <a:pPr algn="l"/>
            <a:endParaRPr lang="es-MX" dirty="0" smtClean="0">
              <a:solidFill>
                <a:schemeClr val="tx1"/>
              </a:solidFill>
            </a:endParaRPr>
          </a:p>
          <a:p>
            <a:pPr algn="l"/>
            <a:r>
              <a:rPr lang="es-MX" dirty="0" smtClean="0">
                <a:solidFill>
                  <a:schemeClr val="tx1"/>
                </a:solidFill>
              </a:rPr>
              <a:t>Profesor: ISC. Francisco Angeles </a:t>
            </a:r>
            <a:r>
              <a:rPr lang="es-MX" dirty="0" err="1" smtClean="0">
                <a:solidFill>
                  <a:schemeClr val="tx1"/>
                </a:solidFill>
              </a:rPr>
              <a:t>Angeles</a:t>
            </a:r>
            <a:endParaRPr lang="es-MX" dirty="0" smtClean="0">
              <a:solidFill>
                <a:schemeClr val="tx1"/>
              </a:solidFill>
            </a:endParaRPr>
          </a:p>
          <a:p>
            <a:pPr algn="l"/>
            <a:endParaRPr lang="es-MX" dirty="0" smtClean="0">
              <a:solidFill>
                <a:schemeClr val="tx1"/>
              </a:solidFill>
            </a:endParaRPr>
          </a:p>
          <a:p>
            <a:pPr algn="l"/>
            <a:r>
              <a:rPr lang="es-ES" dirty="0" smtClean="0">
                <a:solidFill>
                  <a:schemeClr val="tx1"/>
                </a:solidFill>
                <a:sym typeface="Helvetica" charset="0"/>
              </a:rPr>
              <a:t>Periodo: Julio-Diciembre 2013</a:t>
            </a:r>
          </a:p>
          <a:p>
            <a:pPr algn="l"/>
            <a:endParaRPr lang="es-MX" dirty="0" smtClean="0">
              <a:solidFill>
                <a:schemeClr val="tx1"/>
              </a:solidFill>
            </a:endParaRPr>
          </a:p>
          <a:p>
            <a:pPr algn="l"/>
            <a:endParaRPr lang="es-MX" dirty="0" smtClean="0"/>
          </a:p>
          <a:p>
            <a:pPr algn="l"/>
            <a:endParaRPr lang="es-MX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052736"/>
            <a:ext cx="7744374" cy="4901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s-MX" dirty="0" smtClean="0"/>
          </a:p>
          <a:p>
            <a:pPr algn="just">
              <a:buNone/>
            </a:pPr>
            <a:r>
              <a:rPr lang="es-MX" b="1" dirty="0" err="1" smtClean="0">
                <a:latin typeface="Helvetica" pitchFamily="34" charset="0"/>
                <a:cs typeface="Helvetica" pitchFamily="34" charset="0"/>
              </a:rPr>
              <a:t>Abstract</a:t>
            </a:r>
            <a:r>
              <a:rPr lang="es-MX" b="1" dirty="0" smtClean="0">
                <a:latin typeface="Helvetica" pitchFamily="34" charset="0"/>
                <a:cs typeface="Helvetica" pitchFamily="34" charset="0"/>
              </a:rPr>
              <a:t>:</a:t>
            </a:r>
          </a:p>
          <a:p>
            <a:pPr algn="just">
              <a:buNone/>
            </a:pPr>
            <a:endParaRPr lang="es-MX" dirty="0" smtClean="0">
              <a:latin typeface="Helvetica" pitchFamily="34" charset="0"/>
              <a:cs typeface="Helvetica" pitchFamily="34" charset="0"/>
            </a:endParaRPr>
          </a:p>
          <a:p>
            <a:pPr algn="just">
              <a:buNone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his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presentation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explains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to the student the necessary topics for </a:t>
            </a:r>
          </a:p>
          <a:p>
            <a:pPr algn="just"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inserting data into a spreadsheet, and the different formats for them.</a:t>
            </a:r>
            <a:br>
              <a:rPr lang="en-US" dirty="0" smtClean="0">
                <a:latin typeface="Helvetica" pitchFamily="34" charset="0"/>
                <a:cs typeface="Helvetica" pitchFamily="34" charset="0"/>
              </a:rPr>
            </a:br>
            <a:r>
              <a:rPr lang="en-US" dirty="0" smtClean="0">
                <a:latin typeface="Helvetica" pitchFamily="34" charset="0"/>
                <a:cs typeface="Helvetica" pitchFamily="34" charset="0"/>
              </a:rPr>
              <a:t/>
            </a:r>
            <a:br>
              <a:rPr lang="en-US" dirty="0" smtClean="0">
                <a:latin typeface="Helvetica" pitchFamily="34" charset="0"/>
                <a:cs typeface="Helvetica" pitchFamily="34" charset="0"/>
              </a:rPr>
            </a:br>
            <a:endParaRPr lang="es-MX" dirty="0" smtClean="0">
              <a:latin typeface="Helvetica" pitchFamily="34" charset="0"/>
              <a:cs typeface="Helvetica" pitchFamily="34" charset="0"/>
            </a:endParaRPr>
          </a:p>
          <a:p>
            <a:pPr algn="just">
              <a:buNone/>
            </a:pPr>
            <a:r>
              <a:rPr lang="es-MX" b="1" dirty="0" err="1" smtClean="0">
                <a:latin typeface="Helvetica" pitchFamily="34" charset="0"/>
                <a:cs typeface="Helvetica" pitchFamily="34" charset="0"/>
              </a:rPr>
              <a:t>Keywords</a:t>
            </a:r>
            <a:r>
              <a:rPr lang="es-MX" b="1" dirty="0" smtClean="0">
                <a:latin typeface="Helvetica" pitchFamily="34" charset="0"/>
                <a:cs typeface="Helvetica" pitchFamily="34" charset="0"/>
              </a:rPr>
              <a:t>: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Spreadsheet, data editing, data format.</a:t>
            </a:r>
          </a:p>
          <a:p>
            <a:pPr algn="just">
              <a:buNone/>
            </a:pPr>
            <a:endParaRPr lang="es-MX" dirty="0" smtClean="0">
              <a:latin typeface="Helvetica" pitchFamily="34" charset="0"/>
              <a:cs typeface="Helvetica" pitchFamily="34" charset="0"/>
            </a:endParaRPr>
          </a:p>
          <a:p>
            <a:pPr algn="just">
              <a:buNone/>
            </a:pPr>
            <a:r>
              <a:rPr lang="es-MX" b="1" dirty="0" smtClean="0">
                <a:latin typeface="Helvetica" pitchFamily="34" charset="0"/>
                <a:cs typeface="Helvetica" pitchFamily="34" charset="0"/>
              </a:rPr>
              <a:t>Resumen:</a:t>
            </a:r>
            <a:endParaRPr lang="es-MX" b="1" dirty="0" smtClean="0">
              <a:latin typeface="Helvetica" pitchFamily="34" charset="0"/>
              <a:cs typeface="Helvetica" pitchFamily="34" charset="0"/>
            </a:endParaRPr>
          </a:p>
          <a:p>
            <a:pPr algn="just">
              <a:buNone/>
            </a:pPr>
            <a:endParaRPr lang="es-MX" dirty="0" smtClean="0">
              <a:latin typeface="Helvetica" pitchFamily="34" charset="0"/>
              <a:cs typeface="Helvetica" pitchFamily="34" charset="0"/>
            </a:endParaRPr>
          </a:p>
          <a:p>
            <a:pPr algn="just">
              <a:buNone/>
            </a:pPr>
            <a:r>
              <a:rPr lang="es-MX" dirty="0" smtClean="0">
                <a:latin typeface="Helvetica" pitchFamily="34" charset="0"/>
                <a:cs typeface="Helvetica" pitchFamily="34" charset="0"/>
              </a:rPr>
              <a:t>Esta </a:t>
            </a:r>
            <a:r>
              <a:rPr lang="es-MX" dirty="0" smtClean="0">
                <a:latin typeface="Helvetica" pitchFamily="34" charset="0"/>
                <a:cs typeface="Helvetica" pitchFamily="34" charset="0"/>
              </a:rPr>
              <a:t>presentación  </a:t>
            </a:r>
            <a:r>
              <a:rPr lang="es-MX" dirty="0" smtClean="0">
                <a:latin typeface="Helvetica" pitchFamily="34" charset="0"/>
                <a:cs typeface="Helvetica" pitchFamily="34" charset="0"/>
              </a:rPr>
              <a:t>explica  </a:t>
            </a:r>
            <a:r>
              <a:rPr lang="es-MX" dirty="0" smtClean="0">
                <a:latin typeface="Helvetica" pitchFamily="34" charset="0"/>
                <a:cs typeface="Helvetica" pitchFamily="34" charset="0"/>
              </a:rPr>
              <a:t>a el estudiante los temas necesarios </a:t>
            </a:r>
            <a:r>
              <a:rPr lang="es-MX" dirty="0" smtClean="0">
                <a:latin typeface="Helvetica" pitchFamily="34" charset="0"/>
                <a:cs typeface="Helvetica" pitchFamily="34" charset="0"/>
              </a:rPr>
              <a:t>para la introducción </a:t>
            </a:r>
            <a:r>
              <a:rPr lang="es-MX" dirty="0" smtClean="0">
                <a:latin typeface="Helvetica" pitchFamily="34" charset="0"/>
                <a:cs typeface="Helvetica" pitchFamily="34" charset="0"/>
              </a:rPr>
              <a:t>de datos en una hoja de calculo, así como los </a:t>
            </a:r>
          </a:p>
          <a:p>
            <a:pPr algn="just">
              <a:buNone/>
            </a:pPr>
            <a:r>
              <a:rPr lang="es-MX" dirty="0" smtClean="0">
                <a:latin typeface="Helvetica" pitchFamily="34" charset="0"/>
                <a:cs typeface="Helvetica" pitchFamily="34" charset="0"/>
              </a:rPr>
              <a:t>diferentes formatos para ellos.</a:t>
            </a:r>
          </a:p>
          <a:p>
            <a:pPr algn="just">
              <a:buNone/>
            </a:pPr>
            <a:endParaRPr lang="es-MX" dirty="0" smtClean="0">
              <a:latin typeface="Helvetica" pitchFamily="34" charset="0"/>
              <a:cs typeface="Helvetica" pitchFamily="34" charset="0"/>
            </a:endParaRPr>
          </a:p>
          <a:p>
            <a:pPr algn="just">
              <a:buNone/>
            </a:pPr>
            <a:r>
              <a:rPr lang="es-MX" b="1" dirty="0" smtClean="0">
                <a:latin typeface="Helvetica" pitchFamily="34" charset="0"/>
                <a:cs typeface="Helvetica" pitchFamily="34" charset="0"/>
              </a:rPr>
              <a:t>Palabras clave: </a:t>
            </a:r>
            <a:r>
              <a:rPr lang="es-MX" dirty="0" smtClean="0">
                <a:latin typeface="Helvetica" pitchFamily="34" charset="0"/>
                <a:cs typeface="Helvetica" pitchFamily="34" charset="0"/>
              </a:rPr>
              <a:t>Hoja de cálculo, edición de datos, formato de datos. </a:t>
            </a:r>
          </a:p>
          <a:p>
            <a:pPr algn="just">
              <a:buNone/>
            </a:pPr>
            <a:endParaRPr lang="es-MX" dirty="0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568952" cy="1428750"/>
          </a:xfrm>
        </p:spPr>
        <p:txBody>
          <a:bodyPr>
            <a:normAutofit/>
          </a:bodyPr>
          <a:lstStyle/>
          <a:p>
            <a:r>
              <a:rPr lang="es-MX" sz="6000" dirty="0" smtClean="0"/>
              <a:t>UNIDAD I. Hoja de cálculo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357188" y="3356992"/>
            <a:ext cx="8429625" cy="2756471"/>
          </a:xfrm>
        </p:spPr>
        <p:txBody>
          <a:bodyPr lIns="88896" tIns="50798" rIns="88896" bIns="50798" anchor="t">
            <a:normAutofit fontScale="77500" lnSpcReduction="20000"/>
          </a:bodyPr>
          <a:lstStyle/>
          <a:p>
            <a:pPr>
              <a:buNone/>
            </a:pPr>
            <a:r>
              <a:rPr lang="es-ES" sz="4000" dirty="0" smtClean="0"/>
              <a:t>2. Introducción y edición de datos.</a:t>
            </a:r>
          </a:p>
          <a:p>
            <a:pPr lvl="1" algn="just">
              <a:buNone/>
              <a:tabLst>
                <a:tab pos="457200" algn="l"/>
              </a:tabLst>
            </a:pPr>
            <a:r>
              <a:rPr lang="es-ES" dirty="0" smtClean="0">
                <a:latin typeface="Arial"/>
                <a:ea typeface="Times New Roman"/>
                <a:cs typeface="Times New Roman"/>
              </a:rPr>
              <a:t>2.1 Tipos de datos (numérico, texto y fórmula)</a:t>
            </a:r>
            <a:endParaRPr lang="es-MX" dirty="0" smtClean="0">
              <a:latin typeface="Times New Roman"/>
              <a:ea typeface="Times New Roman"/>
              <a:cs typeface="Times New Roman"/>
            </a:endParaRPr>
          </a:p>
          <a:p>
            <a:pPr lvl="1" algn="just">
              <a:buFont typeface="+mj-lt"/>
              <a:buAutoNum type="arabicPeriod" startAt="2"/>
              <a:tabLst>
                <a:tab pos="457200" algn="l"/>
              </a:tabLst>
            </a:pPr>
            <a:r>
              <a:rPr lang="es-ES" dirty="0" smtClean="0">
                <a:latin typeface="Arial"/>
                <a:ea typeface="Times New Roman"/>
                <a:cs typeface="Times New Roman"/>
              </a:rPr>
              <a:t>2 Formato a Celdas.</a:t>
            </a:r>
            <a:endParaRPr lang="es-MX" dirty="0" smtClean="0">
              <a:latin typeface="Times New Roman"/>
              <a:ea typeface="Times New Roman"/>
              <a:cs typeface="Times New Roman"/>
            </a:endParaRPr>
          </a:p>
          <a:p>
            <a:pPr lvl="2" algn="just">
              <a:buNone/>
              <a:tabLst>
                <a:tab pos="685800" algn="l"/>
              </a:tabLst>
            </a:pPr>
            <a:r>
              <a:rPr lang="es-ES" dirty="0" smtClean="0">
                <a:latin typeface="Arial"/>
                <a:ea typeface="Times New Roman"/>
                <a:cs typeface="Times New Roman"/>
              </a:rPr>
              <a:t>2.2.1 Número</a:t>
            </a:r>
            <a:endParaRPr lang="es-MX" dirty="0" smtClean="0">
              <a:latin typeface="Times New Roman"/>
              <a:ea typeface="Times New Roman"/>
              <a:cs typeface="Times New Roman"/>
            </a:endParaRPr>
          </a:p>
          <a:p>
            <a:pPr lvl="2" algn="just">
              <a:buNone/>
              <a:tabLst>
                <a:tab pos="685800" algn="l"/>
              </a:tabLst>
            </a:pPr>
            <a:r>
              <a:rPr lang="es-ES" dirty="0" smtClean="0">
                <a:latin typeface="Arial"/>
                <a:ea typeface="Times New Roman"/>
                <a:cs typeface="Times New Roman"/>
              </a:rPr>
              <a:t>2.2.2 Alineación</a:t>
            </a:r>
            <a:endParaRPr lang="es-MX" dirty="0" smtClean="0">
              <a:latin typeface="Times New Roman"/>
              <a:ea typeface="Times New Roman"/>
              <a:cs typeface="Times New Roman"/>
            </a:endParaRPr>
          </a:p>
          <a:p>
            <a:pPr lvl="2" algn="just">
              <a:buNone/>
              <a:tabLst>
                <a:tab pos="685800" algn="l"/>
              </a:tabLst>
            </a:pPr>
            <a:r>
              <a:rPr lang="es-MX" dirty="0" smtClean="0">
                <a:latin typeface="Times New Roman"/>
                <a:ea typeface="Times New Roman"/>
                <a:cs typeface="Times New Roman"/>
              </a:rPr>
              <a:t>2.2.3.</a:t>
            </a:r>
            <a:r>
              <a:rPr lang="es-ES" dirty="0" smtClean="0">
                <a:latin typeface="Arial"/>
                <a:ea typeface="Times New Roman"/>
                <a:cs typeface="Times New Roman"/>
              </a:rPr>
              <a:t>Fuente</a:t>
            </a:r>
            <a:endParaRPr lang="es-MX" dirty="0" smtClean="0">
              <a:latin typeface="Times New Roman"/>
              <a:ea typeface="Times New Roman"/>
              <a:cs typeface="Times New Roman"/>
            </a:endParaRPr>
          </a:p>
          <a:p>
            <a:pPr lvl="2" algn="just">
              <a:buNone/>
              <a:tabLst>
                <a:tab pos="685800" algn="l"/>
              </a:tabLst>
            </a:pPr>
            <a:r>
              <a:rPr lang="es-ES" dirty="0" smtClean="0">
                <a:latin typeface="Arial"/>
                <a:ea typeface="Times New Roman"/>
                <a:cs typeface="Times New Roman"/>
              </a:rPr>
              <a:t>2.2.4.Bordes</a:t>
            </a:r>
            <a:endParaRPr lang="es-MX" dirty="0" smtClean="0">
              <a:latin typeface="Times New Roman"/>
              <a:ea typeface="Times New Roman"/>
              <a:cs typeface="Times New Roman"/>
            </a:endParaRPr>
          </a:p>
          <a:p>
            <a:pPr lvl="2" algn="just">
              <a:buNone/>
              <a:tabLst>
                <a:tab pos="685800" algn="l"/>
              </a:tabLst>
            </a:pPr>
            <a:r>
              <a:rPr lang="es-ES" dirty="0" smtClean="0">
                <a:latin typeface="Arial"/>
                <a:ea typeface="Times New Roman"/>
                <a:cs typeface="Times New Roman"/>
              </a:rPr>
              <a:t>2.2.5. Tramas</a:t>
            </a:r>
            <a:endParaRPr lang="es-MX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buNone/>
            </a:pPr>
            <a:endParaRPr lang="es-MX" sz="4000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74638"/>
            <a:ext cx="7236296" cy="1143000"/>
          </a:xfrm>
        </p:spPr>
        <p:txBody>
          <a:bodyPr>
            <a:noAutofit/>
          </a:bodyPr>
          <a:lstStyle/>
          <a:p>
            <a:r>
              <a:rPr lang="es-MX" sz="2800" dirty="0" smtClean="0"/>
              <a:t>2.1 </a:t>
            </a:r>
            <a:r>
              <a:rPr lang="es-ES" sz="2800" dirty="0" smtClean="0"/>
              <a:t>Tipos de datos (numérico, texto y fórmula)</a:t>
            </a:r>
            <a:endParaRPr lang="es-MX" sz="2800" dirty="0"/>
          </a:p>
        </p:txBody>
      </p:sp>
      <p:sp>
        <p:nvSpPr>
          <p:cNvPr id="5" name="4 Rectángulo"/>
          <p:cNvSpPr/>
          <p:nvPr/>
        </p:nvSpPr>
        <p:spPr>
          <a:xfrm>
            <a:off x="2001786" y="2306194"/>
            <a:ext cx="1224136" cy="1806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28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s-MX" sz="2800" i="1" dirty="0" smtClean="0">
                <a:solidFill>
                  <a:schemeClr val="bg2">
                    <a:lumMod val="50000"/>
                  </a:schemeClr>
                </a:solidFill>
              </a:rPr>
              <a:t>Texto</a:t>
            </a:r>
            <a:endParaRPr lang="es-MX" sz="2800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s-MX" sz="1600" dirty="0">
                <a:latin typeface="Andalus" pitchFamily="18" charset="-78"/>
                <a:cs typeface="Andalus" pitchFamily="18" charset="-78"/>
              </a:rPr>
              <a:t>letras y símbolos (puntos guiones caracteres)</a:t>
            </a:r>
          </a:p>
          <a:p>
            <a:endParaRPr lang="es-MX" sz="2800" i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3851920" y="1910150"/>
            <a:ext cx="5112568" cy="259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800" i="1" dirty="0">
                <a:solidFill>
                  <a:schemeClr val="bg2">
                    <a:lumMod val="50000"/>
                  </a:schemeClr>
                </a:solidFill>
              </a:rPr>
              <a:t>Números</a:t>
            </a:r>
          </a:p>
          <a:p>
            <a:r>
              <a:rPr lang="es-MX" sz="1600" dirty="0">
                <a:latin typeface="Andalus" pitchFamily="18" charset="-78"/>
                <a:cs typeface="Andalus" pitchFamily="18" charset="-78"/>
              </a:rPr>
              <a:t>Para introducir números se aplican caracteres 0,1,2,3,4,5 etc. Y los signos + - /…</a:t>
            </a:r>
          </a:p>
          <a:p>
            <a:r>
              <a:rPr lang="es-MX" sz="1600" dirty="0" smtClean="0">
                <a:latin typeface="Andalus" pitchFamily="18" charset="-78"/>
                <a:cs typeface="Andalus" pitchFamily="18" charset="-78"/>
              </a:rPr>
              <a:t>Para </a:t>
            </a:r>
            <a:r>
              <a:rPr lang="es-MX" sz="1600" dirty="0">
                <a:latin typeface="Andalus" pitchFamily="18" charset="-78"/>
                <a:cs typeface="Andalus" pitchFamily="18" charset="-78"/>
              </a:rPr>
              <a:t>que un signo se respete debe ir pre decido ( )</a:t>
            </a:r>
          </a:p>
          <a:p>
            <a:r>
              <a:rPr lang="es-MX" sz="1600" dirty="0" smtClean="0">
                <a:latin typeface="Andalus" pitchFamily="18" charset="-78"/>
                <a:cs typeface="Andalus" pitchFamily="18" charset="-78"/>
              </a:rPr>
              <a:t>Un </a:t>
            </a:r>
            <a:r>
              <a:rPr lang="es-MX" sz="1600" dirty="0">
                <a:latin typeface="Andalus" pitchFamily="18" charset="-78"/>
                <a:cs typeface="Andalus" pitchFamily="18" charset="-78"/>
              </a:rPr>
              <a:t>numero ( ) Excel lo indica como –</a:t>
            </a:r>
          </a:p>
          <a:p>
            <a:r>
              <a:rPr lang="es-MX" sz="1600" dirty="0" smtClean="0">
                <a:latin typeface="Andalus" pitchFamily="18" charset="-78"/>
                <a:cs typeface="Andalus" pitchFamily="18" charset="-78"/>
              </a:rPr>
              <a:t>El </a:t>
            </a:r>
            <a:r>
              <a:rPr lang="es-MX" sz="1600" dirty="0">
                <a:latin typeface="Andalus" pitchFamily="18" charset="-78"/>
                <a:cs typeface="Andalus" pitchFamily="18" charset="-78"/>
              </a:rPr>
              <a:t>carácter E es interpretado como notación científica</a:t>
            </a:r>
          </a:p>
          <a:p>
            <a:r>
              <a:rPr lang="es-MX" sz="1600" dirty="0" smtClean="0">
                <a:latin typeface="Andalus" pitchFamily="18" charset="-78"/>
                <a:cs typeface="Andalus" pitchFamily="18" charset="-78"/>
              </a:rPr>
              <a:t>Una </a:t>
            </a:r>
            <a:r>
              <a:rPr lang="es-MX" sz="1600" dirty="0">
                <a:latin typeface="Andalus" pitchFamily="18" charset="-78"/>
                <a:cs typeface="Andalus" pitchFamily="18" charset="-78"/>
              </a:rPr>
              <a:t>coma entre un numero se maneja como un decimal</a:t>
            </a:r>
          </a:p>
          <a:p>
            <a:r>
              <a:rPr lang="es-MX" sz="1600" dirty="0" smtClean="0">
                <a:latin typeface="Andalus" pitchFamily="18" charset="-78"/>
                <a:cs typeface="Andalus" pitchFamily="18" charset="-78"/>
              </a:rPr>
              <a:t>Pts</a:t>
            </a:r>
            <a:r>
              <a:rPr lang="es-MX" sz="1600" dirty="0">
                <a:latin typeface="Andalus" pitchFamily="18" charset="-78"/>
                <a:cs typeface="Andalus" pitchFamily="18" charset="-78"/>
              </a:rPr>
              <a:t>. asigna un valor de moneda</a:t>
            </a:r>
          </a:p>
          <a:p>
            <a:r>
              <a:rPr lang="es-MX" sz="1600" dirty="0" smtClean="0">
                <a:latin typeface="Andalus" pitchFamily="18" charset="-78"/>
                <a:cs typeface="Andalus" pitchFamily="18" charset="-78"/>
              </a:rPr>
              <a:t>Para </a:t>
            </a:r>
            <a:r>
              <a:rPr lang="es-MX" sz="1600" dirty="0">
                <a:latin typeface="Andalus" pitchFamily="18" charset="-78"/>
                <a:cs typeface="Andalus" pitchFamily="18" charset="-78"/>
              </a:rPr>
              <a:t>escribir una fracción primero se debe de escribir el 0</a:t>
            </a:r>
          </a:p>
          <a:p>
            <a:pPr algn="ctr"/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2613854" y="4862478"/>
            <a:ext cx="5688632" cy="1806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800" i="1" dirty="0">
                <a:solidFill>
                  <a:schemeClr val="bg2">
                    <a:lumMod val="50000"/>
                  </a:schemeClr>
                </a:solidFill>
              </a:rPr>
              <a:t>Formulas</a:t>
            </a:r>
          </a:p>
          <a:p>
            <a:r>
              <a:rPr lang="es-MX" sz="1600" dirty="0" smtClean="0">
                <a:latin typeface="Andalus" pitchFamily="18" charset="-78"/>
                <a:cs typeface="Andalus" pitchFamily="18" charset="-78"/>
              </a:rPr>
              <a:t>Las </a:t>
            </a:r>
            <a:r>
              <a:rPr lang="es-MX" sz="1600" dirty="0">
                <a:latin typeface="Andalus" pitchFamily="18" charset="-78"/>
                <a:cs typeface="Andalus" pitchFamily="18" charset="-78"/>
              </a:rPr>
              <a:t>formulas son una secuencia formado por valores contraste, referencias de otras celdas Las formulas siempre deben iniciar con el signo =</a:t>
            </a:r>
          </a:p>
          <a:p>
            <a:r>
              <a:rPr lang="es-MX" sz="1600" dirty="0">
                <a:latin typeface="Andalus" pitchFamily="18" charset="-78"/>
                <a:cs typeface="Andalus" pitchFamily="18" charset="-78"/>
              </a:rPr>
              <a:t>Expresan valores numéricos y Valor absoluto</a:t>
            </a:r>
          </a:p>
          <a:p>
            <a:pPr algn="ctr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0"/>
            <a:ext cx="6400816" cy="1143000"/>
          </a:xfrm>
        </p:spPr>
        <p:txBody>
          <a:bodyPr/>
          <a:lstStyle/>
          <a:p>
            <a:r>
              <a:rPr lang="es-MX" dirty="0" smtClean="0"/>
              <a:t>2.2 Formato de celdas</a:t>
            </a:r>
            <a:endParaRPr lang="es-MX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644008" y="836712"/>
            <a:ext cx="1960979" cy="572644"/>
          </a:xfrm>
          <a:prstGeom prst="rect">
            <a:avLst/>
          </a:prstGeom>
        </p:spPr>
        <p:txBody>
          <a:bodyPr vert="horz" anchor="t">
            <a:normAutofit fontScale="55000" lnSpcReduction="20000"/>
          </a:bodyPr>
          <a:lstStyle>
            <a:lvl1pPr marL="54864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2.2.1 Número</a:t>
            </a:r>
            <a:endParaRPr lang="es-MX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1049" y="1268760"/>
            <a:ext cx="4679303" cy="7920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6914" y="2982838"/>
            <a:ext cx="1143000" cy="12382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3488" y="2445361"/>
            <a:ext cx="428625" cy="3619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3737544" y="2300679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</a:rPr>
              <a:t>Formato de numero de contabilidad: </a:t>
            </a:r>
            <a:r>
              <a:rPr lang="es-MX" dirty="0" smtClean="0"/>
              <a:t>Permite seleccionar un tipo de moneda, pesos, euros, o dólares. </a:t>
            </a:r>
            <a:endParaRPr lang="es-MX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388990"/>
            <a:ext cx="847725" cy="4000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3933056"/>
            <a:ext cx="2416607" cy="213358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12 CuadroTexto"/>
          <p:cNvSpPr txBox="1"/>
          <p:nvPr/>
        </p:nvSpPr>
        <p:spPr>
          <a:xfrm>
            <a:off x="6502727" y="3284512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También se puede personalizar e incluso agregar fecha u hora, fracción texto. </a:t>
            </a:r>
            <a:endParaRPr lang="es-MX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45313" y="1268760"/>
            <a:ext cx="1019175" cy="16192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45738" y="4500033"/>
            <a:ext cx="304800" cy="3238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15 CuadroTexto"/>
          <p:cNvSpPr txBox="1"/>
          <p:nvPr/>
        </p:nvSpPr>
        <p:spPr>
          <a:xfrm>
            <a:off x="1742645" y="4891894"/>
            <a:ext cx="2110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Estilo porcentual: </a:t>
            </a:r>
            <a:r>
              <a:rPr lang="es-MX" dirty="0" smtClean="0"/>
              <a:t>Muestra el numero como porcentaje </a:t>
            </a:r>
            <a:endParaRPr lang="es-MX" dirty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50463" y="5866070"/>
            <a:ext cx="895350" cy="3619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71297" y="4509120"/>
            <a:ext cx="295275" cy="2476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18 CuadroTexto"/>
          <p:cNvSpPr txBox="1"/>
          <p:nvPr/>
        </p:nvSpPr>
        <p:spPr>
          <a:xfrm>
            <a:off x="6324132" y="4859407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Estilo millares: </a:t>
            </a:r>
            <a:r>
              <a:rPr lang="es-MX" dirty="0" smtClean="0"/>
              <a:t>Muestra la celda en miles sin formato de moneda</a:t>
            </a:r>
            <a:endParaRPr lang="es-MX" dirty="0"/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28384" y="5872517"/>
            <a:ext cx="885825" cy="4572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35896" y="6175835"/>
            <a:ext cx="666750" cy="37147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21 CuadroTexto"/>
          <p:cNvSpPr txBox="1"/>
          <p:nvPr/>
        </p:nvSpPr>
        <p:spPr>
          <a:xfrm>
            <a:off x="4489213" y="6154735"/>
            <a:ext cx="292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Agregar o quitar decimales 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0"/>
            <a:ext cx="6400816" cy="1143000"/>
          </a:xfrm>
        </p:spPr>
        <p:txBody>
          <a:bodyPr>
            <a:normAutofit/>
          </a:bodyPr>
          <a:lstStyle/>
          <a:p>
            <a:r>
              <a:rPr lang="es-MX" sz="2400" dirty="0" smtClean="0"/>
              <a:t>2.2.2 Alineación</a:t>
            </a:r>
            <a:endParaRPr lang="es-MX" sz="2400" dirty="0"/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268760"/>
            <a:ext cx="2105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3 CuadroTexto"/>
          <p:cNvSpPr txBox="1"/>
          <p:nvPr/>
        </p:nvSpPr>
        <p:spPr>
          <a:xfrm>
            <a:off x="2044692" y="2984412"/>
            <a:ext cx="2500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Alinear parte superior, parte en medio parte inferior.</a:t>
            </a:r>
          </a:p>
          <a:p>
            <a:r>
              <a:rPr lang="es-MX" dirty="0" smtClean="0"/>
              <a:t>Izquierda centro y derecha.</a:t>
            </a:r>
          </a:p>
          <a:p>
            <a:endParaRPr lang="es-MX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6460" y="3198726"/>
            <a:ext cx="914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4797152"/>
            <a:ext cx="2224083" cy="172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26 CuadroTexto"/>
          <p:cNvSpPr txBox="1"/>
          <p:nvPr/>
        </p:nvSpPr>
        <p:spPr>
          <a:xfrm>
            <a:off x="4187832" y="4984676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Orientación: </a:t>
            </a:r>
            <a:r>
              <a:rPr lang="es-MX" dirty="0" smtClean="0"/>
              <a:t>Da un Angulo a la celda. Girando el texto  o numero. </a:t>
            </a:r>
            <a:endParaRPr lang="es-MX" dirty="0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7769" y="5085184"/>
            <a:ext cx="7905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2053438"/>
            <a:ext cx="5619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29 CuadroTexto"/>
          <p:cNvSpPr txBox="1"/>
          <p:nvPr/>
        </p:nvSpPr>
        <p:spPr>
          <a:xfrm>
            <a:off x="6007030" y="1124744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Ajustar texto: </a:t>
            </a:r>
          </a:p>
          <a:p>
            <a:r>
              <a:rPr lang="es-MX" dirty="0"/>
              <a:t> </a:t>
            </a:r>
            <a:r>
              <a:rPr lang="es-MX" dirty="0" smtClean="0"/>
              <a:t>Muestra el texto</a:t>
            </a:r>
          </a:p>
          <a:p>
            <a:r>
              <a:rPr lang="es-MX" dirty="0" smtClean="0"/>
              <a:t>Completo en la celda</a:t>
            </a:r>
          </a:p>
          <a:p>
            <a:endParaRPr lang="es-MX" dirty="0" smtClean="0"/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21410" y="2267752"/>
            <a:ext cx="1514475" cy="44767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31 CuadroTexto"/>
          <p:cNvSpPr txBox="1"/>
          <p:nvPr/>
        </p:nvSpPr>
        <p:spPr>
          <a:xfrm>
            <a:off x="6221344" y="3125008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Combinar celdas: </a:t>
            </a:r>
            <a:r>
              <a:rPr lang="es-MX" dirty="0" smtClean="0"/>
              <a:t>solo basta con seleccionar las celdas</a:t>
            </a:r>
          </a:p>
          <a:p>
            <a:endParaRPr lang="es-MX" dirty="0"/>
          </a:p>
        </p:txBody>
      </p:sp>
      <p:cxnSp>
        <p:nvCxnSpPr>
          <p:cNvPr id="33" name="32 Conector angular"/>
          <p:cNvCxnSpPr/>
          <p:nvPr/>
        </p:nvCxnSpPr>
        <p:spPr>
          <a:xfrm flipV="1">
            <a:off x="5935592" y="2482066"/>
            <a:ext cx="509595" cy="285749"/>
          </a:xfrm>
          <a:prstGeom prst="bentConnector3">
            <a:avLst>
              <a:gd name="adj1" fmla="val 4252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-315416"/>
            <a:ext cx="6400816" cy="1143000"/>
          </a:xfrm>
        </p:spPr>
        <p:txBody>
          <a:bodyPr>
            <a:normAutofit/>
          </a:bodyPr>
          <a:lstStyle/>
          <a:p>
            <a:r>
              <a:rPr lang="es-MX" sz="2400" dirty="0" smtClean="0"/>
              <a:t>2.2.2 Fuente</a:t>
            </a:r>
            <a:endParaRPr lang="es-MX" sz="2400" dirty="0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1712912" y="2609528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 smtClean="0">
                <a:latin typeface="+mj-lt"/>
                <a:ea typeface="+mj-ea"/>
                <a:cs typeface="+mj-cs"/>
              </a:rPr>
              <a:t>2.2.3 Bordes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 smtClean="0">
                <a:latin typeface="+mj-lt"/>
                <a:ea typeface="+mj-ea"/>
                <a:cs typeface="+mj-cs"/>
              </a:rPr>
              <a:t>2.2.4 Tramas</a:t>
            </a:r>
            <a:endParaRPr lang="es-MX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385392"/>
            <a:ext cx="2466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CuadroTexto"/>
          <p:cNvSpPr txBox="1"/>
          <p:nvPr/>
        </p:nvSpPr>
        <p:spPr>
          <a:xfrm>
            <a:off x="1907704" y="593304"/>
            <a:ext cx="692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Con opción de cambiar tipo de letra, tamaño de letra, tipo de letra;  negrita, subrayada, cursiva  y color de fuente. De la celda </a:t>
            </a:r>
          </a:p>
          <a:p>
            <a:pPr algn="just"/>
            <a:endParaRPr lang="es-MX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745432"/>
            <a:ext cx="1214446" cy="52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CuadroTexto"/>
          <p:cNvSpPr txBox="1"/>
          <p:nvPr/>
        </p:nvSpPr>
        <p:spPr>
          <a:xfrm>
            <a:off x="1907704" y="3789040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En la</a:t>
            </a:r>
            <a:r>
              <a:rPr lang="es-MX" i="1" dirty="0" smtClean="0"/>
              <a:t> herramienta borde </a:t>
            </a:r>
            <a:r>
              <a:rPr lang="es-MX" dirty="0" smtClean="0"/>
              <a:t>de la </a:t>
            </a:r>
          </a:p>
          <a:p>
            <a:r>
              <a:rPr lang="es-MX" dirty="0" smtClean="0"/>
              <a:t>pestaña fuente con opciones borde </a:t>
            </a:r>
          </a:p>
          <a:p>
            <a:r>
              <a:rPr lang="es-MX" dirty="0" smtClean="0"/>
              <a:t>inferior, interior , todos los bordes etc.</a:t>
            </a:r>
            <a:endParaRPr lang="es-MX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5085888"/>
            <a:ext cx="2524125" cy="143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5301208"/>
            <a:ext cx="390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3651210"/>
            <a:ext cx="3203848" cy="311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Grp="1" noChangeArrowheads="1"/>
          </p:cNvSpPr>
          <p:nvPr>
            <p:ph type="title"/>
          </p:nvPr>
        </p:nvSpPr>
        <p:spPr>
          <a:xfrm>
            <a:off x="2000250" y="717550"/>
            <a:ext cx="6630988" cy="854075"/>
          </a:xfrm>
        </p:spPr>
        <p:txBody>
          <a:bodyPr lIns="88896" tIns="50798" rIns="88896" bIns="50798">
            <a:normAutofit/>
          </a:bodyPr>
          <a:lstStyle/>
          <a:p>
            <a:pPr defTabSz="912813" eaLnBrk="1"/>
            <a:r>
              <a:rPr lang="es-ES" sz="3200" dirty="0" smtClean="0"/>
              <a:t>BIBLIOGRAFÍA</a:t>
            </a:r>
            <a:endParaRPr lang="es-MX" sz="3200" dirty="0" smtClean="0"/>
          </a:p>
        </p:txBody>
      </p:sp>
      <p:sp>
        <p:nvSpPr>
          <p:cNvPr id="13" name="Rectangle 2"/>
          <p:cNvSpPr>
            <a:spLocks noGrp="1" noChangeArrowheads="1"/>
          </p:cNvSpPr>
          <p:nvPr>
            <p:ph idx="1"/>
          </p:nvPr>
        </p:nvSpPr>
        <p:spPr>
          <a:xfrm>
            <a:off x="2051720" y="2108201"/>
            <a:ext cx="6768752" cy="2544936"/>
          </a:xfrm>
        </p:spPr>
        <p:txBody>
          <a:bodyPr lIns="88896" tIns="50798" rIns="88896" bIns="50798" anchor="t">
            <a:normAutofit lnSpcReduction="10000"/>
          </a:bodyPr>
          <a:lstStyle/>
          <a:p>
            <a:pPr algn="just">
              <a:lnSpc>
                <a:spcPct val="80000"/>
              </a:lnSpc>
              <a:defRPr/>
            </a:pPr>
            <a:r>
              <a:rPr lang="es-ES" sz="2400" dirty="0" smtClean="0"/>
              <a:t>CESAR PÉREZ, “</a:t>
            </a:r>
            <a:r>
              <a:rPr lang="es-ES" sz="2400" u="sng" dirty="0" smtClean="0"/>
              <a:t>Domine Microsoft Excel 2000.”</a:t>
            </a:r>
            <a:r>
              <a:rPr lang="es-ES" sz="2400" dirty="0" smtClean="0"/>
              <a:t>  Editorial </a:t>
            </a:r>
            <a:r>
              <a:rPr lang="es-ES" sz="2400" dirty="0" err="1" smtClean="0"/>
              <a:t>Alfaomega</a:t>
            </a:r>
            <a:r>
              <a:rPr lang="es-ES" sz="2400" dirty="0" smtClean="0"/>
              <a:t> Ra-</a:t>
            </a:r>
            <a:r>
              <a:rPr lang="es-ES" sz="2400" dirty="0" err="1" smtClean="0"/>
              <a:t>Ma</a:t>
            </a:r>
            <a:r>
              <a:rPr lang="es-ES" sz="2400" dirty="0" smtClean="0"/>
              <a:t>, Año 2000. ISBN 970-15-0525-5</a:t>
            </a:r>
            <a:endParaRPr lang="es-MX" sz="2400" dirty="0" smtClean="0"/>
          </a:p>
          <a:p>
            <a:pPr algn="just">
              <a:lnSpc>
                <a:spcPct val="80000"/>
              </a:lnSpc>
              <a:defRPr/>
            </a:pPr>
            <a:endParaRPr lang="es-ES" sz="2400" dirty="0" smtClean="0"/>
          </a:p>
          <a:p>
            <a:pPr algn="just">
              <a:lnSpc>
                <a:spcPct val="80000"/>
              </a:lnSpc>
              <a:defRPr/>
            </a:pPr>
            <a:r>
              <a:rPr lang="es-ES" sz="2400" dirty="0" smtClean="0"/>
              <a:t>AYUDA de MS-Office Excel 2007.</a:t>
            </a:r>
          </a:p>
          <a:p>
            <a:pPr marL="0" lvl="1" indent="0" algn="just">
              <a:lnSpc>
                <a:spcPct val="80000"/>
              </a:lnSpc>
              <a:buNone/>
              <a:defRPr/>
            </a:pPr>
            <a:endParaRPr lang="es-ES" sz="2400" dirty="0"/>
          </a:p>
          <a:p>
            <a:pPr marL="342900" lvl="1" indent="-342900" algn="just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s-ES" sz="2400" dirty="0" smtClean="0"/>
              <a:t>Manual </a:t>
            </a:r>
            <a:r>
              <a:rPr lang="es-ES" sz="2400" dirty="0" smtClean="0"/>
              <a:t>de usuario de Microsoft Excel. Versión 5.0.- Microsoft </a:t>
            </a:r>
            <a:r>
              <a:rPr lang="es-ES" sz="2400" dirty="0" err="1" smtClean="0"/>
              <a:t>Corporation</a:t>
            </a:r>
            <a:r>
              <a:rPr lang="es-ES" sz="2400" dirty="0" smtClean="0"/>
              <a:t>.</a:t>
            </a:r>
            <a:endParaRPr lang="es-MX" sz="2400" dirty="0" smtClean="0"/>
          </a:p>
          <a:p>
            <a:pPr algn="just">
              <a:lnSpc>
                <a:spcPct val="80000"/>
              </a:lnSpc>
              <a:defRPr/>
            </a:pPr>
            <a:endParaRPr lang="es-E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Marcador de contenido"/>
          <p:cNvSpPr>
            <a:spLocks/>
          </p:cNvSpPr>
          <p:nvPr/>
        </p:nvSpPr>
        <p:spPr bwMode="auto">
          <a:xfrm>
            <a:off x="1835697" y="1988840"/>
            <a:ext cx="7308303" cy="192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UNIVERSIDAD AUTONOMA DEL ESTADO DE HIDALGO</a:t>
            </a:r>
          </a:p>
          <a:p>
            <a:pPr marL="0" marR="0" lvl="0" indent="0" algn="ctr" defTabSz="914400" eaLnBrk="1" fontAlgn="auto" latinLnBrk="0" hangingPunct="1">
              <a:lnSpc>
                <a:spcPct val="1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PREPARATORIA N° 3</a:t>
            </a: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ISC. FRANCISCO ANGELES </a:t>
            </a:r>
            <a:r>
              <a:rPr kumimoji="0" lang="es-MX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ANGELES</a:t>
            </a:r>
            <a:endParaRPr kumimoji="0" lang="es-MX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fangeles@uaeh.edu.mx</a:t>
            </a:r>
            <a:endParaRPr kumimoji="0" lang="es-MX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445</Words>
  <Application>Microsoft Office PowerPoint</Application>
  <PresentationFormat>Presentación en pantalla (4:3)</PresentationFormat>
  <Paragraphs>78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UNIDAD I. Hoja de cálculo</vt:lpstr>
      <vt:lpstr>2.1 Tipos de datos (numérico, texto y fórmula)</vt:lpstr>
      <vt:lpstr>2.2 Formato de celdas</vt:lpstr>
      <vt:lpstr>2.2.2 Alineación</vt:lpstr>
      <vt:lpstr>2.2.2 Fuente</vt:lpstr>
      <vt:lpstr>BIBLIOGRAFÍA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terminal</dc:creator>
  <cp:lastModifiedBy>MARIA ISABEL PEREZ AGUILAR</cp:lastModifiedBy>
  <cp:revision>15</cp:revision>
  <dcterms:created xsi:type="dcterms:W3CDTF">2011-08-17T21:41:58Z</dcterms:created>
  <dcterms:modified xsi:type="dcterms:W3CDTF">2013-10-29T17:39:53Z</dcterms:modified>
</cp:coreProperties>
</file>